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403" r:id="rId9"/>
    <p:sldId id="404" r:id="rId10"/>
    <p:sldId id="405" r:id="rId11"/>
    <p:sldId id="406" r:id="rId12"/>
    <p:sldId id="332" r:id="rId13"/>
    <p:sldId id="345" r:id="rId14"/>
    <p:sldId id="392" r:id="rId15"/>
    <p:sldId id="379" r:id="rId16"/>
    <p:sldId id="358" r:id="rId17"/>
    <p:sldId id="391" r:id="rId18"/>
    <p:sldId id="389" r:id="rId19"/>
    <p:sldId id="393" r:id="rId20"/>
    <p:sldId id="390" r:id="rId21"/>
    <p:sldId id="394" r:id="rId22"/>
    <p:sldId id="395" r:id="rId23"/>
    <p:sldId id="396" r:id="rId24"/>
    <p:sldId id="397" r:id="rId25"/>
    <p:sldId id="342" r:id="rId26"/>
    <p:sldId id="370" r:id="rId27"/>
    <p:sldId id="399" r:id="rId28"/>
    <p:sldId id="398" r:id="rId29"/>
    <p:sldId id="336" r:id="rId30"/>
    <p:sldId id="400" r:id="rId31"/>
    <p:sldId id="402" r:id="rId32"/>
    <p:sldId id="401" r:id="rId33"/>
    <p:sldId id="316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2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A"/>
    <a:srgbClr val="B02D45"/>
    <a:srgbClr val="B6354C"/>
    <a:srgbClr val="E7E7E7"/>
    <a:srgbClr val="BFBFBF"/>
    <a:srgbClr val="4BACC6"/>
    <a:srgbClr val="8064A2"/>
    <a:srgbClr val="9BBB59"/>
    <a:srgbClr val="C0504D"/>
    <a:srgbClr val="00A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/>
    <p:restoredTop sz="93946" autoAdjust="0"/>
  </p:normalViewPr>
  <p:slideViewPr>
    <p:cSldViewPr snapToGrid="0">
      <p:cViewPr varScale="1">
        <p:scale>
          <a:sx n="76" d="100"/>
          <a:sy n="76" d="100"/>
        </p:scale>
        <p:origin x="102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image" Target="../media/image25.sv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20" Type="http://schemas.openxmlformats.org/officeDocument/2006/relationships/hyperlink" Target="https://creativecommons.org/licenses/by-nc-nd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pngimg.com/download/73352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s://ru.bmstu.wiki/GitKraken_Git_Client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65F951B-6F3E-4CF4-902E-E7B687A32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3"/>
          <a:stretch/>
        </p:blipFill>
        <p:spPr>
          <a:xfrm>
            <a:off x="0" y="1548698"/>
            <a:ext cx="9504947" cy="45053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827421" y="4836695"/>
            <a:ext cx="1744579" cy="721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021306" y="1925054"/>
            <a:ext cx="3296652" cy="84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65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0128BCF9-16C3-4D79-B666-875996065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3"/>
          <a:stretch/>
        </p:blipFill>
        <p:spPr>
          <a:xfrm>
            <a:off x="0" y="1548698"/>
            <a:ext cx="9504947" cy="45053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5345" y="4008326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78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44373" y="4822060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845362" y="3718206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F160661-ADB6-4D77-B9A1-5FABBFAAE8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146702" y="3736752"/>
            <a:ext cx="583390" cy="5085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08595C-890D-401F-85EE-165838AFBBB7}"/>
              </a:ext>
            </a:extLst>
          </p:cNvPr>
          <p:cNvSpPr txBox="1"/>
          <p:nvPr/>
        </p:nvSpPr>
        <p:spPr>
          <a:xfrm>
            <a:off x="-335369" y="6875216"/>
            <a:ext cx="36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19" tooltip="https://ru.bmstu.wiki/GitKraken_Git_Client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20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pic>
        <p:nvPicPr>
          <p:cNvPr id="22" name="Immagine 2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A73095B-C6A9-42E0-9E31-7B4CC350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 t="13250" r="20104" b="7032"/>
          <a:stretch/>
        </p:blipFill>
        <p:spPr>
          <a:xfrm>
            <a:off x="146540" y="2802380"/>
            <a:ext cx="3600000" cy="273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29DA81C-8D20-4700-8A47-EF4A5DC0D00D}"/>
              </a:ext>
            </a:extLst>
          </p:cNvPr>
          <p:cNvSpPr/>
          <p:nvPr/>
        </p:nvSpPr>
        <p:spPr>
          <a:xfrm>
            <a:off x="2533142" y="4991100"/>
            <a:ext cx="2905005" cy="2414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C25D9F6-374D-4567-B98A-64EAD21A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t="13599" r="20000" b="7778"/>
          <a:stretch/>
        </p:blipFill>
        <p:spPr>
          <a:xfrm>
            <a:off x="5438147" y="3538664"/>
            <a:ext cx="2761816" cy="2030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2753E7B-735A-4135-A5DB-362BCB850FC6}"/>
              </a:ext>
            </a:extLst>
          </p:cNvPr>
          <p:cNvGrpSpPr/>
          <p:nvPr/>
        </p:nvGrpSpPr>
        <p:grpSpPr>
          <a:xfrm>
            <a:off x="5438147" y="5602855"/>
            <a:ext cx="3705853" cy="455752"/>
            <a:chOff x="5426768" y="5632294"/>
            <a:chExt cx="3705853" cy="455752"/>
          </a:xfrm>
        </p:grpSpPr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2D6370C0-AB5F-4680-B9CD-93A998A0458D}"/>
                </a:ext>
              </a:extLst>
            </p:cNvPr>
            <p:cNvGrpSpPr/>
            <p:nvPr/>
          </p:nvGrpSpPr>
          <p:grpSpPr>
            <a:xfrm>
              <a:off x="5506576" y="5659195"/>
              <a:ext cx="3626045" cy="399045"/>
              <a:chOff x="9761056" y="2300727"/>
              <a:chExt cx="3521068" cy="360000"/>
            </a:xfrm>
          </p:grpSpPr>
          <p:pic>
            <p:nvPicPr>
              <p:cNvPr id="33" name="Elemento grafico 32" descr="Badge Tick1 con riempimento a tinta unita">
                <a:extLst>
                  <a:ext uri="{FF2B5EF4-FFF2-40B4-BE49-F238E27FC236}">
                    <a16:creationId xmlns:a16="http://schemas.microsoft.com/office/drawing/2014/main" id="{868D425D-1812-4F42-A926-CF9C30E55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61056" y="2300727"/>
                <a:ext cx="393885" cy="360000"/>
              </a:xfrm>
              <a:prstGeom prst="rect">
                <a:avLst/>
              </a:prstGeom>
            </p:spPr>
          </p:pic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9491FCE-D8BA-4A9D-9C0C-2B6824A554E6}"/>
                  </a:ext>
                </a:extLst>
              </p:cNvPr>
              <p:cNvSpPr txBox="1"/>
              <p:nvPr/>
            </p:nvSpPr>
            <p:spPr>
              <a:xfrm>
                <a:off x="10132341" y="2316547"/>
                <a:ext cx="3149783" cy="3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#5:</a:t>
                </a:r>
                <a:r>
                  <a:rPr lang="it-IT" sz="1600" dirty="0"/>
                  <a:t> Prevenzione agli errori</a:t>
                </a:r>
              </a:p>
            </p:txBody>
          </p:sp>
        </p:grp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5426768" y="5632294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EF6F9FD-57BA-4125-AB1C-9FB7A99F4595}"/>
              </a:ext>
            </a:extLst>
          </p:cNvPr>
          <p:cNvGrpSpPr/>
          <p:nvPr/>
        </p:nvGrpSpPr>
        <p:grpSpPr>
          <a:xfrm>
            <a:off x="146540" y="5602854"/>
            <a:ext cx="3600000" cy="683645"/>
            <a:chOff x="146541" y="5565775"/>
            <a:chExt cx="3349457" cy="744928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2B2C53B-2791-406F-A153-92250987B159}"/>
                </a:ext>
              </a:extLst>
            </p:cNvPr>
            <p:cNvGrpSpPr/>
            <p:nvPr/>
          </p:nvGrpSpPr>
          <p:grpSpPr>
            <a:xfrm>
              <a:off x="173878" y="5632294"/>
              <a:ext cx="3223408" cy="678409"/>
              <a:chOff x="6169093" y="1269468"/>
              <a:chExt cx="2867954" cy="646331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872CE314-445F-4F7C-894D-B814C4EB38D1}"/>
                  </a:ext>
                </a:extLst>
              </p:cNvPr>
              <p:cNvSpPr txBox="1"/>
              <p:nvPr/>
            </p:nvSpPr>
            <p:spPr>
              <a:xfrm>
                <a:off x="6455510" y="1269468"/>
                <a:ext cx="2581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#4:</a:t>
                </a:r>
                <a:r>
                  <a:rPr lang="it-IT" dirty="0"/>
                  <a:t> Consistenza agli standard</a:t>
                </a:r>
              </a:p>
            </p:txBody>
          </p:sp>
          <p:pic>
            <p:nvPicPr>
              <p:cNvPr id="39" name="Elemento grafico 38" descr="Impostazioni con riempimento a tinta unita">
                <a:extLst>
                  <a:ext uri="{FF2B5EF4-FFF2-40B4-BE49-F238E27FC236}">
                    <a16:creationId xmlns:a16="http://schemas.microsoft.com/office/drawing/2014/main" id="{FB935BBC-7AED-4199-AD20-50AEDFF09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69093" y="126946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93ABEB1B-1364-4662-BCBE-386FB4EB87A5}"/>
                </a:ext>
              </a:extLst>
            </p:cNvPr>
            <p:cNvSpPr/>
            <p:nvPr/>
          </p:nvSpPr>
          <p:spPr>
            <a:xfrm>
              <a:off x="146541" y="5565775"/>
              <a:ext cx="3349457" cy="5109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9E015AA-12F4-4EBA-9C00-DE4B35C6ECDE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9E977994-5DEB-4356-9F2F-4FA5D6895F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Freccia curva 63">
            <a:extLst>
              <a:ext uri="{FF2B5EF4-FFF2-40B4-BE49-F238E27FC236}">
                <a16:creationId xmlns:a16="http://schemas.microsoft.com/office/drawing/2014/main" id="{797240A7-9A91-4111-AC76-B5B061C66524}"/>
              </a:ext>
            </a:extLst>
          </p:cNvPr>
          <p:cNvSpPr/>
          <p:nvPr/>
        </p:nvSpPr>
        <p:spPr>
          <a:xfrm rot="16200000" flipH="1">
            <a:off x="3822544" y="438440"/>
            <a:ext cx="317812" cy="4410074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 err="1"/>
              <a:t>Syllable</a:t>
            </a:r>
            <a:r>
              <a:rPr lang="it-IT" sz="2400" dirty="0"/>
              <a:t> Game: Game Design</a:t>
            </a:r>
            <a:br>
              <a:rPr lang="en-IT" sz="2000" dirty="0"/>
            </a:br>
            <a:br>
              <a:rPr lang="it-IT" sz="2400" dirty="0"/>
            </a:br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507F88F-E1BB-4D1A-8D51-1F8123EB61FF}"/>
              </a:ext>
            </a:extLst>
          </p:cNvPr>
          <p:cNvSpPr txBox="1"/>
          <p:nvPr/>
        </p:nvSpPr>
        <p:spPr>
          <a:xfrm>
            <a:off x="117234" y="1340082"/>
            <a:ext cx="386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EURISTICHE DI NIELSEN:</a:t>
            </a:r>
          </a:p>
        </p:txBody>
      </p:sp>
      <p:pic>
        <p:nvPicPr>
          <p:cNvPr id="27" name="Immagine 26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80A6939D-42BE-4DBD-B5FF-7FA80553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4" t="14454" r="20269" b="7707"/>
          <a:stretch/>
        </p:blipFill>
        <p:spPr>
          <a:xfrm>
            <a:off x="373137" y="2667780"/>
            <a:ext cx="3352407" cy="245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5459528-2A34-41AC-BBF8-C6C3A81AE673}"/>
              </a:ext>
            </a:extLst>
          </p:cNvPr>
          <p:cNvGrpSpPr/>
          <p:nvPr/>
        </p:nvGrpSpPr>
        <p:grpSpPr>
          <a:xfrm>
            <a:off x="395956" y="5371733"/>
            <a:ext cx="3409774" cy="455752"/>
            <a:chOff x="117234" y="5530873"/>
            <a:chExt cx="3409774" cy="45575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7DA8A9EB-7FC0-4538-98E3-097E8A78D5C8}"/>
                </a:ext>
              </a:extLst>
            </p:cNvPr>
            <p:cNvSpPr/>
            <p:nvPr/>
          </p:nvSpPr>
          <p:spPr>
            <a:xfrm>
              <a:off x="117234" y="5530873"/>
              <a:ext cx="3409774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C2A84CBE-F93E-4C82-817D-559B8421450F}"/>
                </a:ext>
              </a:extLst>
            </p:cNvPr>
            <p:cNvGrpSpPr/>
            <p:nvPr/>
          </p:nvGrpSpPr>
          <p:grpSpPr>
            <a:xfrm>
              <a:off x="137954" y="5550703"/>
              <a:ext cx="3352407" cy="403514"/>
              <a:chOff x="301615" y="6240744"/>
              <a:chExt cx="3352407" cy="403514"/>
            </a:xfrm>
          </p:grpSpPr>
          <p:pic>
            <p:nvPicPr>
              <p:cNvPr id="29" name="Elemento grafico 28" descr="Domande con riempimento a tinta unita">
                <a:extLst>
                  <a:ext uri="{FF2B5EF4-FFF2-40B4-BE49-F238E27FC236}">
                    <a16:creationId xmlns:a16="http://schemas.microsoft.com/office/drawing/2014/main" id="{E3B9BDD5-E415-498E-95BC-AF6883DF7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1615" y="6240744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22C887EA-40AB-434C-A0DD-0CFECA6F8646}"/>
                  </a:ext>
                </a:extLst>
              </p:cNvPr>
              <p:cNvSpPr txBox="1"/>
              <p:nvPr/>
            </p:nvSpPr>
            <p:spPr>
              <a:xfrm>
                <a:off x="661615" y="6274926"/>
                <a:ext cx="2992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#10: </a:t>
                </a:r>
                <a:r>
                  <a:rPr lang="it-IT" sz="1600" dirty="0"/>
                  <a:t>Manuale d’uso (TUTORIAL)     </a:t>
                </a:r>
                <a:r>
                  <a:rPr lang="it-IT" dirty="0"/>
                  <a:t>  </a:t>
                </a:r>
              </a:p>
            </p:txBody>
          </p:sp>
        </p:grpSp>
      </p:grpSp>
      <p:pic>
        <p:nvPicPr>
          <p:cNvPr id="31" name="Immagine 30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0AEA701D-5E13-4502-B8F0-3563941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49" t="13306" r="20344" b="7987"/>
          <a:stretch/>
        </p:blipFill>
        <p:spPr>
          <a:xfrm>
            <a:off x="5397461" y="3601295"/>
            <a:ext cx="2982194" cy="222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, elettronico, schermo, computer&#10;&#10;Descrizione generata automaticamente">
            <a:extLst>
              <a:ext uri="{FF2B5EF4-FFF2-40B4-BE49-F238E27FC236}">
                <a16:creationId xmlns:a16="http://schemas.microsoft.com/office/drawing/2014/main" id="{1C1C4991-84B3-4F7F-8F53-0793B3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t="13250" r="20000" b="7032"/>
          <a:stretch/>
        </p:blipFill>
        <p:spPr>
          <a:xfrm>
            <a:off x="5397461" y="1555424"/>
            <a:ext cx="2506916" cy="187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ccia curva 21">
            <a:extLst>
              <a:ext uri="{FF2B5EF4-FFF2-40B4-BE49-F238E27FC236}">
                <a16:creationId xmlns:a16="http://schemas.microsoft.com/office/drawing/2014/main" id="{645142AB-731D-4F18-9F79-DA3402A419FE}"/>
              </a:ext>
            </a:extLst>
          </p:cNvPr>
          <p:cNvSpPr/>
          <p:nvPr/>
        </p:nvSpPr>
        <p:spPr>
          <a:xfrm rot="16200000" flipH="1">
            <a:off x="3667521" y="305196"/>
            <a:ext cx="618333" cy="4067175"/>
          </a:xfrm>
          <a:prstGeom prst="bentArrow">
            <a:avLst>
              <a:gd name="adj1" fmla="val 25000"/>
              <a:gd name="adj2" fmla="val 17055"/>
              <a:gd name="adj3" fmla="val 25000"/>
              <a:gd name="adj4" fmla="val 4375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392ED708-8AF3-4BC7-8E2E-996BDEEE481C}"/>
              </a:ext>
            </a:extLst>
          </p:cNvPr>
          <p:cNvSpPr/>
          <p:nvPr/>
        </p:nvSpPr>
        <p:spPr>
          <a:xfrm>
            <a:off x="3787795" y="4534977"/>
            <a:ext cx="1568410" cy="338553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224B61-FCA9-4F21-B07D-CFE4001ADE6C}"/>
              </a:ext>
            </a:extLst>
          </p:cNvPr>
          <p:cNvSpPr txBox="1"/>
          <p:nvPr/>
        </p:nvSpPr>
        <p:spPr>
          <a:xfrm>
            <a:off x="5676761" y="1233856"/>
            <a:ext cx="194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INIZIALE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880CD2-B61E-429A-8CFE-E9DFC31FCAE5}"/>
              </a:ext>
            </a:extLst>
          </p:cNvPr>
          <p:cNvSpPr txBox="1"/>
          <p:nvPr/>
        </p:nvSpPr>
        <p:spPr>
          <a:xfrm>
            <a:off x="5397461" y="5868975"/>
            <a:ext cx="133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Schermate tutorial</a:t>
            </a:r>
          </a:p>
        </p:txBody>
      </p:sp>
    </p:spTree>
    <p:extLst>
      <p:ext uri="{BB962C8B-B14F-4D97-AF65-F5344CB8AC3E}">
        <p14:creationId xmlns:p14="http://schemas.microsoft.com/office/powerpoint/2010/main" val="175286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4197232" y="1422046"/>
            <a:ext cx="4672332" cy="4157892"/>
            <a:chOff x="5146557" y="3044982"/>
            <a:chExt cx="3543694" cy="292136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44982"/>
              <a:ext cx="1998093" cy="25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B02D45"/>
                  </a:solidFill>
                  <a:latin typeface="+mj-lt"/>
                  <a:cs typeface="Arial" panose="020B0604020202020204" pitchFamily="34" charset="0"/>
                </a:rPr>
                <a:t>SCHERMATA DI GIOCO</a:t>
              </a:r>
              <a:endParaRPr lang="it-IT" dirty="0">
                <a:solidFill>
                  <a:srgbClr val="B02D45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D704D3-086C-42F8-B9F8-BD7575C66788}"/>
              </a:ext>
            </a:extLst>
          </p:cNvPr>
          <p:cNvSpPr/>
          <p:nvPr/>
        </p:nvSpPr>
        <p:spPr>
          <a:xfrm>
            <a:off x="4495800" y="3022337"/>
            <a:ext cx="1036782" cy="8480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8C469DA5-EEA2-4DDC-9D3B-72D1268EFB2E}"/>
              </a:ext>
            </a:extLst>
          </p:cNvPr>
          <p:cNvGrpSpPr/>
          <p:nvPr/>
        </p:nvGrpSpPr>
        <p:grpSpPr>
          <a:xfrm>
            <a:off x="128041" y="2562224"/>
            <a:ext cx="3954239" cy="1733551"/>
            <a:chOff x="98164" y="1781175"/>
            <a:chExt cx="3954239" cy="1733551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000838E-82CF-4E32-AF1F-94C41BE92E21}"/>
                </a:ext>
              </a:extLst>
            </p:cNvPr>
            <p:cNvSpPr/>
            <p:nvPr/>
          </p:nvSpPr>
          <p:spPr>
            <a:xfrm>
              <a:off x="98164" y="1781175"/>
              <a:ext cx="3954239" cy="1733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0689CF2-DFBD-4670-9A6E-C844E3E64C1A}"/>
                </a:ext>
              </a:extLst>
            </p:cNvPr>
            <p:cNvSpPr txBox="1"/>
            <p:nvPr/>
          </p:nvSpPr>
          <p:spPr>
            <a:xfrm>
              <a:off x="98164" y="1926664"/>
              <a:ext cx="39542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      #1: Visibilità dello stato del sistema</a:t>
              </a:r>
            </a:p>
            <a:p>
              <a:endParaRPr lang="it-IT" dirty="0"/>
            </a:p>
            <a:p>
              <a:r>
                <a:rPr lang="it-IT" dirty="0"/>
                <a:t>        #2: Aderenza alla realtà</a:t>
              </a:r>
            </a:p>
            <a:p>
              <a:endParaRPr lang="it-IT" dirty="0"/>
            </a:p>
            <a:p>
              <a:r>
                <a:rPr lang="it-IT" dirty="0"/>
                <a:t>        #3: Estetica e design minimalista</a:t>
              </a:r>
            </a:p>
          </p:txBody>
        </p:sp>
        <p:pic>
          <p:nvPicPr>
            <p:cNvPr id="19" name="Elemento grafico 18" descr="Faccina sorridente con riempimento a tinta unita">
              <a:extLst>
                <a:ext uri="{FF2B5EF4-FFF2-40B4-BE49-F238E27FC236}">
                  <a16:creationId xmlns:a16="http://schemas.microsoft.com/office/drawing/2014/main" id="{8071A023-9EF6-4D4A-A67D-2D8AF7C8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330" y="1922585"/>
              <a:ext cx="360000" cy="360000"/>
            </a:xfrm>
            <a:prstGeom prst="rect">
              <a:avLst/>
            </a:prstGeom>
          </p:spPr>
        </p:pic>
        <p:pic>
          <p:nvPicPr>
            <p:cNvPr id="21" name="Elemento grafico 20" descr="Libro chiuso con riempimento a tinta unita">
              <a:extLst>
                <a:ext uri="{FF2B5EF4-FFF2-40B4-BE49-F238E27FC236}">
                  <a16:creationId xmlns:a16="http://schemas.microsoft.com/office/drawing/2014/main" id="{46458EE0-6847-40A9-AF8D-169B11AA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330" y="2489994"/>
              <a:ext cx="360000" cy="360000"/>
            </a:xfrm>
            <a:prstGeom prst="rect">
              <a:avLst/>
            </a:prstGeom>
          </p:spPr>
        </p:pic>
        <p:pic>
          <p:nvPicPr>
            <p:cNvPr id="23" name="Elemento grafico 22" descr="Segno di spunta con riempimento a tinta unita">
              <a:extLst>
                <a:ext uri="{FF2B5EF4-FFF2-40B4-BE49-F238E27FC236}">
                  <a16:creationId xmlns:a16="http://schemas.microsoft.com/office/drawing/2014/main" id="{354D4C22-AC59-4591-AF3F-5F24F6A2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3212" y="29972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4C585AA5-2B8B-4F63-A25A-CA0B04C9C893}"/>
              </a:ext>
            </a:extLst>
          </p:cNvPr>
          <p:cNvGrpSpPr/>
          <p:nvPr/>
        </p:nvGrpSpPr>
        <p:grpSpPr>
          <a:xfrm>
            <a:off x="2052000" y="1345639"/>
            <a:ext cx="5040000" cy="4166721"/>
            <a:chOff x="1507722" y="1239996"/>
            <a:chExt cx="5013071" cy="4166721"/>
          </a:xfrm>
        </p:grpSpPr>
        <p:pic>
          <p:nvPicPr>
            <p:cNvPr id="6" name="Immagine 5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EE4A6F03-138E-4DBB-BAAE-3EED6A37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7722" y="1641117"/>
              <a:ext cx="5013071" cy="3765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547C560-C64F-4226-9760-FD011A794B63}"/>
                </a:ext>
              </a:extLst>
            </p:cNvPr>
            <p:cNvSpPr txBox="1"/>
            <p:nvPr/>
          </p:nvSpPr>
          <p:spPr>
            <a:xfrm>
              <a:off x="2556892" y="1239996"/>
              <a:ext cx="289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Arial" panose="020B0604020202020204" pitchFamily="34" charset="0"/>
                </a:rPr>
                <a:t>SCHERMATA STATISTICHE</a:t>
              </a:r>
              <a:endParaRPr lang="it-IT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0DA5FB69-1D66-4BDC-A952-B1BAC29E1909}"/>
              </a:ext>
            </a:extLst>
          </p:cNvPr>
          <p:cNvGrpSpPr/>
          <p:nvPr/>
        </p:nvGrpSpPr>
        <p:grpSpPr>
          <a:xfrm>
            <a:off x="2632689" y="5605079"/>
            <a:ext cx="3878620" cy="455752"/>
            <a:chOff x="2856774" y="5605079"/>
            <a:chExt cx="3878620" cy="455752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5DBB112-7548-459B-9B9E-8707294B3223}"/>
                </a:ext>
              </a:extLst>
            </p:cNvPr>
            <p:cNvGrpSpPr/>
            <p:nvPr/>
          </p:nvGrpSpPr>
          <p:grpSpPr>
            <a:xfrm>
              <a:off x="2877449" y="5647013"/>
              <a:ext cx="3857945" cy="374847"/>
              <a:chOff x="5480465" y="1681231"/>
              <a:chExt cx="3857945" cy="374847"/>
            </a:xfrm>
          </p:grpSpPr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35ECDBE6-F989-4108-A0BC-7EB3A4D38114}"/>
                  </a:ext>
                </a:extLst>
              </p:cNvPr>
              <p:cNvSpPr txBox="1"/>
              <p:nvPr/>
            </p:nvSpPr>
            <p:spPr>
              <a:xfrm>
                <a:off x="5840465" y="1681231"/>
                <a:ext cx="3497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b="1" dirty="0"/>
                  <a:t>#9</a:t>
                </a:r>
                <a:r>
                  <a:rPr lang="it-IT" b="1" dirty="0"/>
                  <a:t>:</a:t>
                </a:r>
                <a:r>
                  <a:rPr lang="en-IT" b="1" dirty="0"/>
                  <a:t> </a:t>
                </a:r>
                <a:r>
                  <a:rPr lang="it-IT" dirty="0"/>
                  <a:t>Schermata di aiuto per </a:t>
                </a:r>
                <a:r>
                  <a:rPr lang="en-IT" dirty="0"/>
                  <a:t>l’utente </a:t>
                </a:r>
              </a:p>
            </p:txBody>
          </p:sp>
          <p:pic>
            <p:nvPicPr>
              <p:cNvPr id="5" name="Elemento grafico 4" descr="Statistiche con riempimento a tinta unita">
                <a:extLst>
                  <a:ext uri="{FF2B5EF4-FFF2-40B4-BE49-F238E27FC236}">
                    <a16:creationId xmlns:a16="http://schemas.microsoft.com/office/drawing/2014/main" id="{7FECA55A-2F6E-4B58-8550-96B70805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80465" y="169607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373C3FB-F6F0-4704-B463-EC0DCC49DA26}"/>
                </a:ext>
              </a:extLst>
            </p:cNvPr>
            <p:cNvSpPr/>
            <p:nvPr/>
          </p:nvSpPr>
          <p:spPr>
            <a:xfrm>
              <a:off x="2856774" y="5605079"/>
              <a:ext cx="3878620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Titolo 1">
            <a:extLst>
              <a:ext uri="{FF2B5EF4-FFF2-40B4-BE49-F238E27FC236}">
                <a16:creationId xmlns:a16="http://schemas.microsoft.com/office/drawing/2014/main" id="{F1224D04-AD4F-4630-8EBC-ADD612271CF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7D07B414-9938-4F31-9ACB-BFB22522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6" t="13336" r="20077" b="7402"/>
          <a:stretch/>
        </p:blipFill>
        <p:spPr>
          <a:xfrm>
            <a:off x="2052000" y="1736033"/>
            <a:ext cx="5040000" cy="376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7FA01869-E217-45F4-8C36-15D831D260DC}"/>
              </a:ext>
            </a:extLst>
          </p:cNvPr>
          <p:cNvGrpSpPr/>
          <p:nvPr/>
        </p:nvGrpSpPr>
        <p:grpSpPr>
          <a:xfrm>
            <a:off x="3385841" y="5590523"/>
            <a:ext cx="2372318" cy="455752"/>
            <a:chOff x="1832748" y="5595970"/>
            <a:chExt cx="2372318" cy="455752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20AD59-E28D-4EE2-9E62-5941A8AA1CE6}"/>
                </a:ext>
              </a:extLst>
            </p:cNvPr>
            <p:cNvSpPr/>
            <p:nvPr/>
          </p:nvSpPr>
          <p:spPr>
            <a:xfrm>
              <a:off x="1832748" y="5595970"/>
              <a:ext cx="2372317" cy="455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0706AAB-A562-417A-A953-FA2D89430668}"/>
                </a:ext>
              </a:extLst>
            </p:cNvPr>
            <p:cNvSpPr txBox="1"/>
            <p:nvPr/>
          </p:nvSpPr>
          <p:spPr>
            <a:xfrm>
              <a:off x="2196960" y="5638177"/>
              <a:ext cx="200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Salvataggio risultati</a:t>
              </a:r>
            </a:p>
          </p:txBody>
        </p:sp>
        <p:pic>
          <p:nvPicPr>
            <p:cNvPr id="21" name="Elemento grafico 20" descr="Sicuro con riempimento a tinta unita">
              <a:extLst>
                <a:ext uri="{FF2B5EF4-FFF2-40B4-BE49-F238E27FC236}">
                  <a16:creationId xmlns:a16="http://schemas.microsoft.com/office/drawing/2014/main" id="{59B12A13-E764-44DD-90B1-05BAA547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12" y="5647917"/>
              <a:ext cx="360000" cy="360000"/>
            </a:xfrm>
            <a:prstGeom prst="rect">
              <a:avLst/>
            </a:prstGeom>
          </p:spPr>
        </p:pic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2A74BB5E-EC42-4A98-B830-7B2D1BFA29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Syllable</a:t>
            </a:r>
            <a:r>
              <a:rPr lang="it-IT" dirty="0"/>
              <a:t> Game: Game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60FB3D-38E4-4437-B8E0-0ADE1AC0FBB2}"/>
              </a:ext>
            </a:extLst>
          </p:cNvPr>
          <p:cNvSpPr txBox="1"/>
          <p:nvPr/>
        </p:nvSpPr>
        <p:spPr>
          <a:xfrm>
            <a:off x="3106806" y="1345639"/>
            <a:ext cx="290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SCHERMATA DI FINE GIOCO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8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Game: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763564" y="1306180"/>
            <a:ext cx="7616871" cy="47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7526EE85-63B9-2B4D-86AA-A207709E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387534"/>
            <a:ext cx="3769697" cy="298641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646982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CCBB07C3-EAF9-1F4E-BF57-5545B1E1F7BA}"/>
              </a:ext>
            </a:extLst>
          </p:cNvPr>
          <p:cNvGrpSpPr/>
          <p:nvPr/>
        </p:nvGrpSpPr>
        <p:grpSpPr>
          <a:xfrm>
            <a:off x="380547" y="2900326"/>
            <a:ext cx="3255612" cy="2650041"/>
            <a:chOff x="380547" y="2875688"/>
            <a:chExt cx="3803077" cy="3058029"/>
          </a:xfrm>
        </p:grpSpPr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B46398EE-2607-464A-B45F-170DCB261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70" t="39929" r="40975" b="27997"/>
            <a:stretch/>
          </p:blipFill>
          <p:spPr>
            <a:xfrm>
              <a:off x="2551432" y="3878571"/>
              <a:ext cx="1632192" cy="2005765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12C89D4A-25C5-244B-8334-AA3D02F8E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22" t="40894" r="40504" b="28549"/>
            <a:stretch/>
          </p:blipFill>
          <p:spPr>
            <a:xfrm>
              <a:off x="1423856" y="2875688"/>
              <a:ext cx="1707952" cy="2005765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0D8836B3-0550-E643-9AD4-8417BCE05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8" t="41735" r="41584" b="29284"/>
            <a:stretch/>
          </p:blipFill>
          <p:spPr>
            <a:xfrm>
              <a:off x="380547" y="3927952"/>
              <a:ext cx="1623685" cy="2005765"/>
            </a:xfrm>
            <a:prstGeom prst="rect">
              <a:avLst/>
            </a:prstGeom>
          </p:spPr>
        </p:pic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3913A13-E75D-714A-8600-382DD323A227}"/>
              </a:ext>
            </a:extLst>
          </p:cNvPr>
          <p:cNvSpPr txBox="1"/>
          <p:nvPr/>
        </p:nvSpPr>
        <p:spPr>
          <a:xfrm>
            <a:off x="583850" y="5658027"/>
            <a:ext cx="284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Carte generate dalla lista presente su </a:t>
            </a:r>
            <a:r>
              <a:rPr lang="it-IT" sz="1200" i="1" dirty="0" err="1"/>
              <a:t>Unity</a:t>
            </a:r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F36E4-802A-8541-AA11-E8F9F91566A6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F0870830-D2BC-C542-BF2F-1125915C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89DE7-B3D9-F841-8AD0-D493A59C2B79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84003-36E5-1B40-B4EC-C39C6A2CB27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25D21-EDB1-F344-ADEB-78C60BA922BD}"/>
              </a:ext>
            </a:extLst>
          </p:cNvPr>
          <p:cNvSpPr txBox="1"/>
          <p:nvPr/>
        </p:nvSpPr>
        <p:spPr>
          <a:xfrm>
            <a:off x="5861686" y="1720864"/>
            <a:ext cx="25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SUS 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1AE85-3257-1642-971E-5515CF5CEAB5}"/>
              </a:ext>
            </a:extLst>
          </p:cNvPr>
          <p:cNvSpPr txBox="1"/>
          <p:nvPr/>
        </p:nvSpPr>
        <p:spPr>
          <a:xfrm>
            <a:off x="6218487" y="2425056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SUMI per psicologi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CD8C05-42C4-6345-B6D7-9242956247D0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86DA6-E8A3-BA47-BA8D-3623D9610598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26AD92-6F3D-A148-90CA-8F49B8964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3" name="Picture 12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16382928-ABCA-9F46-9741-CB765118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96E5D-1C94-3547-8EA2-B976C4961B13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EDB22-627B-BD44-8B54-97B3008316F0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924F6-B5EA-8546-829A-A53E414F50AE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17" name="Picture 2" descr="likert scale agreement">
              <a:extLst>
                <a:ext uri="{FF2B5EF4-FFF2-40B4-BE49-F238E27FC236}">
                  <a16:creationId xmlns:a16="http://schemas.microsoft.com/office/drawing/2014/main" id="{4EDD3CEF-E378-4747-84EF-29F5717E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E7C3C-A0A2-0E4F-ADF9-954ACAF529D6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4461E4-31AB-F444-98C0-C5E878BC15A0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09671-9172-6B4D-8AC6-C66315F5456C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</p:spTree>
    <p:extLst>
      <p:ext uri="{BB962C8B-B14F-4D97-AF65-F5344CB8AC3E}">
        <p14:creationId xmlns:p14="http://schemas.microsoft.com/office/powerpoint/2010/main" val="111978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30F147-D2DF-1244-9796-B14D5DAA8A3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B2C4-D61C-2C42-80FC-19EF3AA4C4AC}"/>
              </a:ext>
            </a:extLst>
          </p:cNvPr>
          <p:cNvSpPr txBox="1">
            <a:spLocks/>
          </p:cNvSpPr>
          <p:nvPr/>
        </p:nvSpPr>
        <p:spPr>
          <a:xfrm>
            <a:off x="169151" y="1700751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64CAC1-D0E3-064A-9467-48C6BC5EB367}"/>
              </a:ext>
            </a:extLst>
          </p:cNvPr>
          <p:cNvGrpSpPr/>
          <p:nvPr/>
        </p:nvGrpSpPr>
        <p:grpSpPr>
          <a:xfrm>
            <a:off x="112987" y="2973469"/>
            <a:ext cx="3169329" cy="3002118"/>
            <a:chOff x="61410" y="3136605"/>
            <a:chExt cx="3169329" cy="30021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E1B6C-844E-2049-BEC5-162038DBBC1D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2ACEB-2B20-9B4B-BCB5-6D388DE3AFCD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10DDC-968C-514F-9809-935442D43044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1D408-ED75-1C4A-986D-377A7CF70A63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2D385C-5D8B-F349-90E0-C80C595086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7ABCF3-D323-A44B-A522-06A86C52791B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1FA0B5-D6D7-8A4C-BBCA-B79BDF2F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BB67E3-6C02-484A-8AC6-885313EA68B9}"/>
              </a:ext>
            </a:extLst>
          </p:cNvPr>
          <p:cNvSpPr txBox="1"/>
          <p:nvPr/>
        </p:nvSpPr>
        <p:spPr>
          <a:xfrm>
            <a:off x="5861686" y="1720864"/>
            <a:ext cx="255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SUS per maestre</a:t>
            </a:r>
          </a:p>
          <a:p>
            <a:pPr algn="ctr"/>
            <a:r>
              <a:rPr lang="en-IT" dirty="0"/>
              <a:t> e bambini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BD7A-E0A0-0B44-AA8D-3883FB9F72E7}"/>
              </a:ext>
            </a:extLst>
          </p:cNvPr>
          <p:cNvSpPr txBox="1"/>
          <p:nvPr/>
        </p:nvSpPr>
        <p:spPr>
          <a:xfrm>
            <a:off x="6218487" y="2425056"/>
            <a:ext cx="19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SUMI per psicologi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B6F0F-A427-584B-A051-29519EE804AF}"/>
              </a:ext>
            </a:extLst>
          </p:cNvPr>
          <p:cNvGrpSpPr/>
          <p:nvPr/>
        </p:nvGrpSpPr>
        <p:grpSpPr>
          <a:xfrm>
            <a:off x="6030838" y="4707230"/>
            <a:ext cx="2742204" cy="1111782"/>
            <a:chOff x="6385596" y="2334404"/>
            <a:chExt cx="2417166" cy="918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60FDF4-1497-594A-A007-D76560561770}"/>
                </a:ext>
              </a:extLst>
            </p:cNvPr>
            <p:cNvSpPr txBox="1"/>
            <p:nvPr/>
          </p:nvSpPr>
          <p:spPr>
            <a:xfrm>
              <a:off x="6385596" y="2334404"/>
              <a:ext cx="2177258" cy="30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Valuatzione per Bambini</a:t>
              </a:r>
            </a:p>
          </p:txBody>
        </p:sp>
        <p:pic>
          <p:nvPicPr>
            <p:cNvPr id="18" name="Picture 1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3CA605D-260C-304D-A9F4-C8C7C6E7B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385596" y="2735167"/>
              <a:ext cx="2417166" cy="517819"/>
            </a:xfrm>
            <a:prstGeom prst="rect">
              <a:avLst/>
            </a:prstGeom>
          </p:spPr>
        </p:pic>
      </p:grpSp>
      <p:pic>
        <p:nvPicPr>
          <p:cNvPr id="19" name="Picture 18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33A7C6DE-D689-AD43-AB4F-05E0CB5A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2" y="1411400"/>
            <a:ext cx="1111782" cy="111178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313B7-5CA1-CF40-A03C-A67F09174651}"/>
              </a:ext>
            </a:extLst>
          </p:cNvPr>
          <p:cNvCxnSpPr>
            <a:cxnSpLocks/>
          </p:cNvCxnSpPr>
          <p:nvPr/>
        </p:nvCxnSpPr>
        <p:spPr>
          <a:xfrm>
            <a:off x="4579042" y="2624088"/>
            <a:ext cx="1206975" cy="357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9CD905-5475-A14B-B57E-AB1CDC628F13}"/>
              </a:ext>
            </a:extLst>
          </p:cNvPr>
          <p:cNvSpPr txBox="1"/>
          <p:nvPr/>
        </p:nvSpPr>
        <p:spPr>
          <a:xfrm>
            <a:off x="2861509" y="5420574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  <a:r>
              <a:rPr lang="en-IT" dirty="0"/>
              <a:t>on più design a cascata, ma design circolare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D7DE3-A07C-B243-A088-316BE859A186}"/>
              </a:ext>
            </a:extLst>
          </p:cNvPr>
          <p:cNvSpPr txBox="1"/>
          <p:nvPr/>
        </p:nvSpPr>
        <p:spPr>
          <a:xfrm>
            <a:off x="1548964" y="1350632"/>
            <a:ext cx="272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TEST PER USABILITA’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6F093-EAA4-B145-B4AE-62AEBEF1B984}"/>
              </a:ext>
            </a:extLst>
          </p:cNvPr>
          <p:cNvSpPr txBox="1"/>
          <p:nvPr/>
        </p:nvSpPr>
        <p:spPr>
          <a:xfrm>
            <a:off x="5861686" y="2901258"/>
            <a:ext cx="29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Raccolta pareri qualitativi *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7E16C1-A3D5-A14E-83EE-1CA6C0047B5F}"/>
              </a:ext>
            </a:extLst>
          </p:cNvPr>
          <p:cNvGrpSpPr/>
          <p:nvPr/>
        </p:nvGrpSpPr>
        <p:grpSpPr>
          <a:xfrm>
            <a:off x="4051451" y="3535400"/>
            <a:ext cx="3160321" cy="1120976"/>
            <a:chOff x="4009639" y="3392643"/>
            <a:chExt cx="3160321" cy="1120976"/>
          </a:xfrm>
        </p:grpSpPr>
        <p:pic>
          <p:nvPicPr>
            <p:cNvPr id="25" name="Picture 2" descr="likert scale agreement">
              <a:extLst>
                <a:ext uri="{FF2B5EF4-FFF2-40B4-BE49-F238E27FC236}">
                  <a16:creationId xmlns:a16="http://schemas.microsoft.com/office/drawing/2014/main" id="{351D658C-B50B-E840-8921-337630B15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39" y="3761975"/>
              <a:ext cx="3160321" cy="75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33F5D-7E65-5448-8B25-8D91BD224172}"/>
                </a:ext>
              </a:extLst>
            </p:cNvPr>
            <p:cNvSpPr txBox="1"/>
            <p:nvPr/>
          </p:nvSpPr>
          <p:spPr>
            <a:xfrm>
              <a:off x="4009639" y="3392643"/>
              <a:ext cx="146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Scala Likert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7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7A7952-4668-DE4F-9E8B-F2C8E84B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330C5-76C8-6842-95FC-B9D772394BBB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19D8CC-2579-8843-BFCF-744908225B7B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05154F-48D4-1746-BE7E-4FA3A59BF7C7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FAB379-1263-F348-BC6B-679A22B13D9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C10-3DEC-894B-8E16-7D17E6BE9E90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5F95CC-4830-A243-A5DE-4F85E5E3A260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DAF23-897F-064D-BE2C-8842825CF3CA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C08A685-100C-084C-AD99-0CA29315D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688AD-1DCA-B041-9B5D-E30CB7A7207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6BFCA-1C5E-D144-ADC3-04B76582C2E5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272E9E9-7BBE-3746-A239-D93D80690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855AD99F-6235-0F45-B50C-6EC1FD4D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9635F62-2C1E-C746-A430-0D6EA6EC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B1E39-4B85-AD4C-A4DA-D855162F8CCA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EF8BAF-AE80-504B-8595-FB4A82C2B188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CB467-76E2-2949-828B-AC3E0D45EC6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15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ADED0B-5074-0746-A551-7901B9DEE72A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120D-708D-CF4C-9154-FF2C556A89AC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B668-44F5-4345-90D7-B92AA34D978C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C700-2A1A-3C40-924E-76FF0D76E7FB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F558F7-6B89-7242-8901-3A90A980A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193DF-01E4-344F-881D-73B749869712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A7BC2D-82BC-3A44-BEA6-461192E331F3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414D591-02BA-8547-B1E7-FC56B44E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FE89FA3-513D-FA44-8499-FD33E86A6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98893FD-04F6-2748-9E3A-205BAFBF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63C22-B911-2C4F-A6C0-691E89CAEC04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62F14-153A-AD44-AE65-581EC2B078D9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44B3E-EF92-774A-AE58-DD4E832961C3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0FAF676D-CE7D-B347-ACE4-63526BE4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C876C6E-2983-4849-92A0-0A686E3E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5DD14E-4557-1144-919F-BFD46F580211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B8503-B161-764A-A50C-F7CCAF3192F1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B9F89-7817-1F47-92BA-15D3A93E864C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B33D-1DD9-7F4F-853A-24621CEC38DA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F2BB3-C658-DC47-9A1C-A3C13C3C7839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</p:spTree>
    <p:extLst>
      <p:ext uri="{BB962C8B-B14F-4D97-AF65-F5344CB8AC3E}">
        <p14:creationId xmlns:p14="http://schemas.microsoft.com/office/powerpoint/2010/main" val="3891038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FBB18E9-6A3A-43F6-9040-F87026C84A7A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D304187-B676-4F0C-B34C-D156F021F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3"/>
          <a:stretch/>
        </p:blipFill>
        <p:spPr>
          <a:xfrm>
            <a:off x="0" y="1548698"/>
            <a:ext cx="9504947" cy="45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307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2419</TotalTime>
  <Words>1389</Words>
  <Application>Microsoft Office PowerPoint</Application>
  <PresentationFormat>Presentazione su schermo (4:3)</PresentationFormat>
  <Paragraphs>306</Paragraphs>
  <Slides>33</Slides>
  <Notes>2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BLAIRMDITC TT MEDIUM</vt:lpstr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Syllable Game: Game Design  </vt:lpstr>
      <vt:lpstr>Syllable Game: Game Design  </vt:lpstr>
      <vt:lpstr>Syllable Game: Game Design</vt:lpstr>
      <vt:lpstr>Presentazione standard di PowerPoint</vt:lpstr>
      <vt:lpstr>Presentazione standard di PowerPoint</vt:lpstr>
      <vt:lpstr>Number Game: Design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175</cp:revision>
  <dcterms:created xsi:type="dcterms:W3CDTF">2015-05-26T12:27:57Z</dcterms:created>
  <dcterms:modified xsi:type="dcterms:W3CDTF">2021-04-30T11:18:13Z</dcterms:modified>
</cp:coreProperties>
</file>